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A07DE-F9E8-4393-87E3-1429AE3FE2B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D14A4-001F-4A06-B4F4-8F8CFF6A9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CE5CAE3-E66C-483F-9A91-133D66834A8A}" type="datetimeFigureOut">
              <a:rPr lang="ro-RO" smtClean="0"/>
              <a:pPr/>
              <a:t>04.05.2020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429432" y="548680"/>
            <a:ext cx="63401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STRUCTURA </a:t>
            </a:r>
          </a:p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DOCUMENTELOR</a:t>
            </a: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944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7" y="836712"/>
            <a:ext cx="4464496" cy="3165734"/>
          </a:xfrm>
          <a:prstGeom prst="rect">
            <a:avLst/>
          </a:prstGeom>
        </p:spPr>
      </p:pic>
      <p:pic>
        <p:nvPicPr>
          <p:cNvPr id="3" name="I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41" y="1986431"/>
            <a:ext cx="4601314" cy="35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4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tăText 3"/>
          <p:cNvSpPr txBox="1"/>
          <p:nvPr/>
        </p:nvSpPr>
        <p:spPr>
          <a:xfrm>
            <a:off x="827584" y="1599980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Operațiunea de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consemnare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și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culegere a datelor 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contabile este organizată </a:t>
            </a:r>
            <a:r>
              <a:rPr lang="ro-RO" sz="2800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dupa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criterii precise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și în funcție de necesitățile practice, ele constituind baza întregului sistem de evidență din cadrul unității economice.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7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1245421" y="2636912"/>
            <a:ext cx="669674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  Structura documentelor este diferită în funcție de caracterul operației consemnate și domeniul de activitate al firmei. Structura documentelor se referă la elementele principale, de conținut ale formularului.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asetăText 2"/>
          <p:cNvSpPr txBox="1"/>
          <p:nvPr/>
        </p:nvSpPr>
        <p:spPr>
          <a:xfrm>
            <a:off x="2356253" y="620688"/>
            <a:ext cx="446449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Înscrisurile care stau la baza înregistrărilor în contabilitate pot dobândi calitatea de document justificativ numai dacă furnizează toate informațiile prevăzute de normele legislative specifice.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CasetăText 5"/>
          <p:cNvSpPr txBox="1"/>
          <p:nvPr/>
        </p:nvSpPr>
        <p:spPr>
          <a:xfrm>
            <a:off x="2718782" y="4437112"/>
            <a:ext cx="3750021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Elementele principale pe care trebuie să le conțină orice document sunt: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cxnSp>
        <p:nvCxnSpPr>
          <p:cNvPr id="8" name="Conector drept cu săgeată 7"/>
          <p:cNvCxnSpPr>
            <a:stCxn id="3" idx="1"/>
          </p:cNvCxnSpPr>
          <p:nvPr/>
        </p:nvCxnSpPr>
        <p:spPr>
          <a:xfrm flipH="1">
            <a:off x="1245421" y="1497851"/>
            <a:ext cx="1110832" cy="11390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rept cu săgeată 9"/>
          <p:cNvCxnSpPr>
            <a:stCxn id="3" idx="3"/>
          </p:cNvCxnSpPr>
          <p:nvPr/>
        </p:nvCxnSpPr>
        <p:spPr>
          <a:xfrm>
            <a:off x="6820749" y="1497851"/>
            <a:ext cx="1121416" cy="113906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rept cu săgeată 11"/>
          <p:cNvCxnSpPr>
            <a:endCxn id="6" idx="3"/>
          </p:cNvCxnSpPr>
          <p:nvPr/>
        </p:nvCxnSpPr>
        <p:spPr>
          <a:xfrm flipH="1">
            <a:off x="6468803" y="4114240"/>
            <a:ext cx="1473362" cy="78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rept cu săgeată 13"/>
          <p:cNvCxnSpPr>
            <a:endCxn id="6" idx="1"/>
          </p:cNvCxnSpPr>
          <p:nvPr/>
        </p:nvCxnSpPr>
        <p:spPr>
          <a:xfrm>
            <a:off x="1245421" y="4114240"/>
            <a:ext cx="1473361" cy="78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6" idx="2"/>
          </p:cNvCxnSpPr>
          <p:nvPr/>
        </p:nvCxnSpPr>
        <p:spPr>
          <a:xfrm>
            <a:off x="4593793" y="5360442"/>
            <a:ext cx="0" cy="804862"/>
          </a:xfrm>
          <a:prstGeom prst="straightConnector1">
            <a:avLst/>
          </a:prstGeom>
          <a:ln w="1079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20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59832" y="2348880"/>
            <a:ext cx="288032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tăText 2"/>
          <p:cNvSpPr txBox="1"/>
          <p:nvPr/>
        </p:nvSpPr>
        <p:spPr>
          <a:xfrm>
            <a:off x="3275856" y="281315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dirty="0" smtClean="0">
                <a:latin typeface="Arial Black" pitchFamily="34" charset="0"/>
              </a:rPr>
              <a:t>Elementele principale ale documentelor</a:t>
            </a:r>
            <a:endParaRPr lang="en-US" sz="2000" dirty="0">
              <a:latin typeface="Arial Black" pitchFamily="34" charset="0"/>
            </a:endParaRPr>
          </a:p>
        </p:txBody>
      </p:sp>
      <p:cxnSp>
        <p:nvCxnSpPr>
          <p:cNvPr id="5" name="Conector drept cu săgeată 4"/>
          <p:cNvCxnSpPr>
            <a:stCxn id="2" idx="0"/>
          </p:cNvCxnSpPr>
          <p:nvPr/>
        </p:nvCxnSpPr>
        <p:spPr>
          <a:xfrm flipV="1">
            <a:off x="4499992" y="1700808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2" idx="7"/>
          </p:cNvCxnSpPr>
          <p:nvPr/>
        </p:nvCxnSpPr>
        <p:spPr>
          <a:xfrm flipV="1">
            <a:off x="5518339" y="2024844"/>
            <a:ext cx="637837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rept cu săgeată 17"/>
          <p:cNvCxnSpPr>
            <a:stCxn id="2" idx="6"/>
          </p:cNvCxnSpPr>
          <p:nvPr/>
        </p:nvCxnSpPr>
        <p:spPr>
          <a:xfrm flipV="1">
            <a:off x="5940152" y="3320987"/>
            <a:ext cx="72008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rept cu săgeată 19"/>
          <p:cNvCxnSpPr>
            <a:stCxn id="2" idx="5"/>
          </p:cNvCxnSpPr>
          <p:nvPr/>
        </p:nvCxnSpPr>
        <p:spPr>
          <a:xfrm>
            <a:off x="5518339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rept cu săgeată 21"/>
          <p:cNvCxnSpPr>
            <a:stCxn id="2" idx="4"/>
          </p:cNvCxnSpPr>
          <p:nvPr/>
        </p:nvCxnSpPr>
        <p:spPr>
          <a:xfrm>
            <a:off x="4499992" y="4293096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rept cu săgeată 23"/>
          <p:cNvCxnSpPr>
            <a:stCxn id="2" idx="3"/>
          </p:cNvCxnSpPr>
          <p:nvPr/>
        </p:nvCxnSpPr>
        <p:spPr>
          <a:xfrm flipH="1">
            <a:off x="2843808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rept cu săgeată 25"/>
          <p:cNvCxnSpPr>
            <a:stCxn id="2" idx="2"/>
          </p:cNvCxnSpPr>
          <p:nvPr/>
        </p:nvCxnSpPr>
        <p:spPr>
          <a:xfrm flipH="1">
            <a:off x="2267744" y="3320988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rept cu săgeată 27"/>
          <p:cNvCxnSpPr>
            <a:stCxn id="2" idx="1"/>
          </p:cNvCxnSpPr>
          <p:nvPr/>
        </p:nvCxnSpPr>
        <p:spPr>
          <a:xfrm flipH="1" flipV="1">
            <a:off x="2735796" y="2024844"/>
            <a:ext cx="745849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484203" y="3628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24128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259804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1457" y="2672915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5980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60232" y="27122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1464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81645" y="494116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setăText 38"/>
          <p:cNvSpPr txBox="1"/>
          <p:nvPr/>
        </p:nvSpPr>
        <p:spPr>
          <a:xfrm>
            <a:off x="3486761" y="667691"/>
            <a:ext cx="203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documentului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0" name="CasetăText 39"/>
          <p:cNvSpPr txBox="1"/>
          <p:nvPr/>
        </p:nvSpPr>
        <p:spPr>
          <a:xfrm>
            <a:off x="5987433" y="964605"/>
            <a:ext cx="160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Numărul și data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1" name="CasetăText 40"/>
          <p:cNvSpPr txBox="1"/>
          <p:nvPr/>
        </p:nvSpPr>
        <p:spPr>
          <a:xfrm>
            <a:off x="6963740" y="2898635"/>
            <a:ext cx="1594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unității și adresa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2" name="CasetăText 41"/>
          <p:cNvSpPr txBox="1"/>
          <p:nvPr/>
        </p:nvSpPr>
        <p:spPr>
          <a:xfrm>
            <a:off x="6351809" y="4906034"/>
            <a:ext cx="1162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fiscale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3" name="CasetăText 42"/>
          <p:cNvSpPr txBox="1"/>
          <p:nvPr/>
        </p:nvSpPr>
        <p:spPr>
          <a:xfrm>
            <a:off x="3632182" y="5266118"/>
            <a:ext cx="188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Menționarea părților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4" name="CasetăText 43"/>
          <p:cNvSpPr txBox="1"/>
          <p:nvPr/>
        </p:nvSpPr>
        <p:spPr>
          <a:xfrm>
            <a:off x="1461042" y="4951902"/>
            <a:ext cx="1634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Conținutul operației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5" name="CasetăText 44"/>
          <p:cNvSpPr txBox="1"/>
          <p:nvPr/>
        </p:nvSpPr>
        <p:spPr>
          <a:xfrm>
            <a:off x="521981" y="2813156"/>
            <a:ext cx="1542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cantitative și valorice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6" name="CasetăText 45"/>
          <p:cNvSpPr txBox="1"/>
          <p:nvPr/>
        </p:nvSpPr>
        <p:spPr>
          <a:xfrm>
            <a:off x="1509056" y="854098"/>
            <a:ext cx="1586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Nume,</a:t>
            </a:r>
          </a:p>
          <a:p>
            <a:pPr algn="ctr"/>
            <a:r>
              <a:rPr lang="ro-RO" dirty="0">
                <a:latin typeface="Arial Black" pitchFamily="34" charset="0"/>
              </a:rPr>
              <a:t>p</a:t>
            </a:r>
            <a:r>
              <a:rPr lang="ro-RO" dirty="0" smtClean="0">
                <a:latin typeface="Arial Black" pitchFamily="34" charset="0"/>
              </a:rPr>
              <a:t>renume și</a:t>
            </a:r>
          </a:p>
          <a:p>
            <a:pPr algn="ctr"/>
            <a:r>
              <a:rPr lang="ro-RO" dirty="0" smtClean="0">
                <a:latin typeface="Arial Black" pitchFamily="34" charset="0"/>
              </a:rPr>
              <a:t>semnături</a:t>
            </a:r>
          </a:p>
        </p:txBody>
      </p:sp>
    </p:spTree>
    <p:extLst>
      <p:ext uri="{BB962C8B-B14F-4D97-AF65-F5344CB8AC3E}">
        <p14:creationId xmlns:p14="http://schemas.microsoft.com/office/powerpoint/2010/main" val="224946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683568" y="404664"/>
            <a:ext cx="77768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o-RO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Denumirea documentului sau titlul documentului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se stabilește în 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funcție de conținutul operației consemnate în document. Exemple: Chitanță, Factură fiscală, etc.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Numărul și data documentului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indică numărul de ordine al documentelor și data întocmirii lui. Fiecare entitate are obligația conform legii, să își asigure un regim intern de numerotare a formularelor financiar-contabile. Fiecare formular va avea un număr sau o serie  sau și un număr și o serie, după caz. Seria care este o combinație de litere sau o combinație de litere și cifre.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Exemple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de numere: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nr.750 din 30 aprilie anul N sau nr.750/30.04.N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de serii: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Seria MCV sau Seria AVP 01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 La documentele bănești și cele de o importanță deosebită se atribuie atât numere cât și serii.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3)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Denumirea unității emitente și adresa.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Denumirea entității cuprinde sintagma de societate comercială(SC) sau alte forme de organizare în raport cu forma de proprietate (RA, CN, etc.), denumirea comercială a entității, forma juridică de organizare. Adresa entității trebuie să cuprindă toate datele complete de identificare a sediului social al firmei: localitate, stradă, număr.</a:t>
            </a:r>
          </a:p>
        </p:txBody>
      </p:sp>
    </p:spTree>
    <p:extLst>
      <p:ext uri="{BB962C8B-B14F-4D97-AF65-F5344CB8AC3E}">
        <p14:creationId xmlns:p14="http://schemas.microsoft.com/office/powerpoint/2010/main" val="70539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497810" y="620688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4)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Date fiscale de identificare a unității emitente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codul de identificare fiscală. Număr de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înregistratre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în Registrul Comerțului, capital social, precum și alte date fiscale stabilite de normele legislative.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CIF 7238453, Registrul Comerțului J15/3273/2012, Capital social 4 000 lei.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5)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Menționarea părților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sau agenții economici care participă la efectuarea operației economice consemnate în document.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Furnizor SC Alfa SA, Cumpărător SC Beta SNC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6)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Conținutul operației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înregistrate în document se face prin descrierea succintă, pe scurt a operației economico-financiare.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Plata Facturii nr.821/03.05.N, Ridicare numerar de la bancă, etc.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7) 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Datele cantitative și valorice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se stabilesc prin identificarea etalonului de exprimare împreună cu datele informaționale aferente.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Zahăr 830 kg., preț unitar 43 lei, valoare 35 690 lei, cotă TVA  9%, valoare TVA 7 138 lei,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7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827584" y="980727"/>
            <a:ext cx="7560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8) 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Numele și prenumele, precum și semnăturile persoanelor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care răspund de efectuarea operațiilor economico-financiare. La semnarea unui document întotdeauna se trece prima dată numele și prenumele în clar, citeț și după aceea se completează cu semnătura indescifrabilă.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-Exemplu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Popescu Marin </a:t>
            </a:r>
            <a:r>
              <a:rPr lang="ro-RO" b="1" dirty="0" err="1" smtClean="0">
                <a:latin typeface="Monotype Corsiva" pitchFamily="66" charset="0"/>
                <a:cs typeface="Arial" pitchFamily="34" charset="0"/>
              </a:rPr>
              <a:t>PopescuMarin</a:t>
            </a:r>
            <a:r>
              <a:rPr lang="ro-RO" b="1" dirty="0" smtClean="0">
                <a:latin typeface="Monotype Corsiva" pitchFamily="66" charset="0"/>
                <a:cs typeface="Arial" pitchFamily="34" charset="0"/>
              </a:rPr>
              <a:t>: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    În cazul în care documentele sunt elaborate în sistem informatic, semnătura nu este un element obligatoriu. În astfel de situații, entitatea trebuie să stabilească prin proceduri proprii modalități de identificare a persoanelor care au efectuat operațiile cuprinse în document.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9)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Alte elemente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care să asigure consemnarea completă a operațiunii efectuate. Ele se referă la alte date de identificare și completare a datelor privitoare la operațiunea economică.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specificarea numelui și prenumelui delegatului, a mijlocului de transport,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2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59832" y="2348880"/>
            <a:ext cx="288032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tăText 2"/>
          <p:cNvSpPr txBox="1"/>
          <p:nvPr/>
        </p:nvSpPr>
        <p:spPr>
          <a:xfrm>
            <a:off x="3275856" y="2813156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Arial Black" pitchFamily="34" charset="0"/>
              </a:rPr>
              <a:t>Informatii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en-US" sz="2000" dirty="0" err="1" smtClean="0">
                <a:latin typeface="Arial Black" pitchFamily="34" charset="0"/>
              </a:rPr>
              <a:t>suplimentare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en-US" sz="2000" dirty="0" err="1" smtClean="0">
                <a:latin typeface="Arial Black" pitchFamily="34" charset="0"/>
              </a:rPr>
              <a:t>mentionate</a:t>
            </a:r>
            <a:r>
              <a:rPr lang="en-US" sz="2000" dirty="0" smtClean="0">
                <a:latin typeface="Arial Black" pitchFamily="34" charset="0"/>
              </a:rPr>
              <a:t> in </a:t>
            </a:r>
            <a:r>
              <a:rPr lang="en-US" sz="2000" dirty="0" err="1" smtClean="0">
                <a:latin typeface="Arial Black" pitchFamily="34" charset="0"/>
              </a:rPr>
              <a:t>documente</a:t>
            </a:r>
            <a:endParaRPr lang="en-US" sz="2000" dirty="0">
              <a:latin typeface="Arial Black" pitchFamily="34" charset="0"/>
            </a:endParaRPr>
          </a:p>
        </p:txBody>
      </p:sp>
      <p:cxnSp>
        <p:nvCxnSpPr>
          <p:cNvPr id="5" name="Conector drept cu săgeată 4"/>
          <p:cNvCxnSpPr>
            <a:stCxn id="2" idx="0"/>
          </p:cNvCxnSpPr>
          <p:nvPr/>
        </p:nvCxnSpPr>
        <p:spPr>
          <a:xfrm flipV="1">
            <a:off x="4499992" y="1700808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2" idx="7"/>
          </p:cNvCxnSpPr>
          <p:nvPr/>
        </p:nvCxnSpPr>
        <p:spPr>
          <a:xfrm flipV="1">
            <a:off x="5518339" y="2024844"/>
            <a:ext cx="637837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rept cu săgeată 17"/>
          <p:cNvCxnSpPr>
            <a:stCxn id="2" idx="6"/>
          </p:cNvCxnSpPr>
          <p:nvPr/>
        </p:nvCxnSpPr>
        <p:spPr>
          <a:xfrm flipV="1">
            <a:off x="5940152" y="3320987"/>
            <a:ext cx="72008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rept cu săgeată 19"/>
          <p:cNvCxnSpPr>
            <a:stCxn id="2" idx="5"/>
          </p:cNvCxnSpPr>
          <p:nvPr/>
        </p:nvCxnSpPr>
        <p:spPr>
          <a:xfrm>
            <a:off x="5518339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rept cu săgeată 21"/>
          <p:cNvCxnSpPr>
            <a:stCxn id="2" idx="4"/>
          </p:cNvCxnSpPr>
          <p:nvPr/>
        </p:nvCxnSpPr>
        <p:spPr>
          <a:xfrm>
            <a:off x="4499992" y="4293096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rept cu săgeată 23"/>
          <p:cNvCxnSpPr>
            <a:stCxn id="2" idx="3"/>
          </p:cNvCxnSpPr>
          <p:nvPr/>
        </p:nvCxnSpPr>
        <p:spPr>
          <a:xfrm flipH="1">
            <a:off x="2843808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rept cu săgeată 25"/>
          <p:cNvCxnSpPr>
            <a:stCxn id="2" idx="2"/>
          </p:cNvCxnSpPr>
          <p:nvPr/>
        </p:nvCxnSpPr>
        <p:spPr>
          <a:xfrm flipH="1">
            <a:off x="2267744" y="3320988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rept cu săgeată 27"/>
          <p:cNvCxnSpPr>
            <a:stCxn id="2" idx="1"/>
          </p:cNvCxnSpPr>
          <p:nvPr/>
        </p:nvCxnSpPr>
        <p:spPr>
          <a:xfrm flipH="1" flipV="1">
            <a:off x="2735796" y="2024844"/>
            <a:ext cx="745849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484203" y="3628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24128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259804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1457" y="2672915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5980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60232" y="27122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1464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81645" y="494116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setăText 38"/>
          <p:cNvSpPr txBox="1"/>
          <p:nvPr/>
        </p:nvSpPr>
        <p:spPr>
          <a:xfrm>
            <a:off x="3486761" y="667691"/>
            <a:ext cx="203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</a:t>
            </a:r>
            <a:r>
              <a:rPr lang="en-US" dirty="0" err="1" smtClean="0">
                <a:latin typeface="Arial Black" pitchFamily="34" charset="0"/>
              </a:rPr>
              <a:t>partenerului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0" name="CasetăText 39"/>
          <p:cNvSpPr txBox="1"/>
          <p:nvPr/>
        </p:nvSpPr>
        <p:spPr>
          <a:xfrm>
            <a:off x="5987433" y="685801"/>
            <a:ext cx="160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 Black" pitchFamily="34" charset="0"/>
              </a:rPr>
              <a:t>Date de contact: e-mail, nr. De </a:t>
            </a:r>
            <a:r>
              <a:rPr lang="en-US" dirty="0" err="1" smtClean="0">
                <a:latin typeface="Arial Black" pitchFamily="34" charset="0"/>
              </a:rPr>
              <a:t>telefon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1" name="CasetăText 40"/>
          <p:cNvSpPr txBox="1"/>
          <p:nvPr/>
        </p:nvSpPr>
        <p:spPr>
          <a:xfrm>
            <a:off x="6963740" y="2898635"/>
            <a:ext cx="1594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Persoane</a:t>
            </a:r>
            <a:r>
              <a:rPr lang="en-US" dirty="0" smtClean="0">
                <a:latin typeface="Arial Black" pitchFamily="34" charset="0"/>
              </a:rPr>
              <a:t> de contact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2" name="CasetăText 41"/>
          <p:cNvSpPr txBox="1"/>
          <p:nvPr/>
        </p:nvSpPr>
        <p:spPr>
          <a:xfrm>
            <a:off x="6096001" y="45720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</a:t>
            </a:r>
            <a:r>
              <a:rPr lang="en-US" dirty="0" err="1" smtClean="0">
                <a:latin typeface="Arial Black" pitchFamily="34" charset="0"/>
              </a:rPr>
              <a:t>suplimentare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fiscale</a:t>
            </a:r>
            <a:r>
              <a:rPr lang="en-US" dirty="0" smtClean="0">
                <a:latin typeface="Arial Black" pitchFamily="34" charset="0"/>
              </a:rPr>
              <a:t>. Ex. </a:t>
            </a:r>
            <a:r>
              <a:rPr lang="en-US" dirty="0" err="1" smtClean="0">
                <a:latin typeface="Arial Black" pitchFamily="34" charset="0"/>
              </a:rPr>
              <a:t>Cota</a:t>
            </a:r>
            <a:r>
              <a:rPr lang="en-US" dirty="0" smtClean="0">
                <a:latin typeface="Arial Black" pitchFamily="34" charset="0"/>
              </a:rPr>
              <a:t> TVA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3" name="CasetăText 42"/>
          <p:cNvSpPr txBox="1"/>
          <p:nvPr/>
        </p:nvSpPr>
        <p:spPr>
          <a:xfrm>
            <a:off x="3632182" y="5266118"/>
            <a:ext cx="188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Pagina</a:t>
            </a:r>
            <a:r>
              <a:rPr lang="en-US" dirty="0" smtClean="0">
                <a:latin typeface="Arial Black" pitchFamily="34" charset="0"/>
              </a:rPr>
              <a:t> de internet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4" name="CasetăText 43"/>
          <p:cNvSpPr txBox="1"/>
          <p:nvPr/>
        </p:nvSpPr>
        <p:spPr>
          <a:xfrm>
            <a:off x="1461042" y="4951902"/>
            <a:ext cx="1634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C</a:t>
            </a:r>
            <a:r>
              <a:rPr lang="en-US" dirty="0" err="1" smtClean="0">
                <a:latin typeface="Arial Black" pitchFamily="34" charset="0"/>
              </a:rPr>
              <a:t>apitalul</a:t>
            </a:r>
            <a:r>
              <a:rPr lang="en-US" dirty="0" smtClean="0">
                <a:latin typeface="Arial Black" pitchFamily="34" charset="0"/>
              </a:rPr>
              <a:t> social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5" name="CasetăText 44"/>
          <p:cNvSpPr txBox="1"/>
          <p:nvPr/>
        </p:nvSpPr>
        <p:spPr>
          <a:xfrm>
            <a:off x="521981" y="2813156"/>
            <a:ext cx="154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Sediul</a:t>
            </a:r>
            <a:r>
              <a:rPr lang="en-US" dirty="0" smtClean="0">
                <a:latin typeface="Arial Black" pitchFamily="34" charset="0"/>
              </a:rPr>
              <a:t> social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6" name="CasetăText 45"/>
          <p:cNvSpPr txBox="1"/>
          <p:nvPr/>
        </p:nvSpPr>
        <p:spPr>
          <a:xfrm>
            <a:off x="1509056" y="854098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Arial Black" pitchFamily="34" charset="0"/>
              </a:rPr>
              <a:t>Forma</a:t>
            </a:r>
          </a:p>
          <a:p>
            <a:pPr algn="ctr"/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juridica</a:t>
            </a:r>
            <a:endParaRPr lang="ro-RO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6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1"/>
          <a:ext cx="8534400" cy="343054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559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Pentru   furnizorul S.C </a:t>
                      </a:r>
                      <a:r>
                        <a:rPr lang="pt-BR" sz="1600" b="1" i="1" dirty="0">
                          <a:latin typeface="Times New Roman"/>
                          <a:ea typeface="Calibri"/>
                          <a:cs typeface="Times New Roman"/>
                        </a:rPr>
                        <a:t>A.B.C</a:t>
                      </a: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. SRL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Pentru cumpărătorul S.C. </a:t>
                      </a:r>
                      <a:r>
                        <a:rPr lang="it-IT" sz="1600" b="1" i="1">
                          <a:latin typeface="Times New Roman"/>
                          <a:ea typeface="Calibri"/>
                          <a:cs typeface="Times New Roman"/>
                        </a:rPr>
                        <a:t>MODEL</a:t>
                      </a: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 SRL: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Date privind expediţia: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7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- Nr.ord.registru com/an : J13/853/1996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- C.I.F: RO18165608 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Sediul : str.Teiului, nr.24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Judeţul : Constanţa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Contul: RO44UNCR2900151540770011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Banca : Unicredit Constanţa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Nr.ord.registru com/an: J40/1677/2011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C.I.F: RO 4022290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Sediul: str.Oituz, nr.20, Mangalia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Judetul: Constanţa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Contul: RO90BCR1111000022739494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Banca: BCR Mangalia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Numele delegatului: Popescu Ion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C.N.P: 1931010134137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C.I.Seria KT nr: 170226 eliberată de Poliţia Constanţa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Mijloc de transport: auto nr.11 MAG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Expediţia s-a efectuat în prezenţa noastră la data de 10.03.2019, ora 12 :45 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1" y="0"/>
            <a:ext cx="8686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Anexa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APLICATIE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Societatea comercială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A.B.C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SRL  vinde societăţii comerciale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MODEL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SRL următoarele produse, conform facturii fiscale numărul 520 din 10.03.2019: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Costum damă 5 buc x 700 lei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Pantaloni damă  10 buc x 300 lei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cere : să se completeze formularul  de factură fiscală (</a:t>
            </a:r>
            <a:r>
              <a:rPr kumimoji="0" lang="ro-RO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Anexa 2),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cunoscând cota de T.V.A. de 19% şi următoarele date de identificare: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94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92</TotalTime>
  <Words>876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Monotype Corsiva</vt:lpstr>
      <vt:lpstr>Times New Roman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Luiza</dc:creator>
  <cp:lastModifiedBy>user1</cp:lastModifiedBy>
  <cp:revision>13</cp:revision>
  <dcterms:created xsi:type="dcterms:W3CDTF">2019-03-09T11:06:04Z</dcterms:created>
  <dcterms:modified xsi:type="dcterms:W3CDTF">2020-05-04T06:29:41Z</dcterms:modified>
</cp:coreProperties>
</file>